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Fraunces Extra Bold" charset="0"/>
      <p:regular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Nobile" charset="0"/>
      <p:regular r:id="rId22"/>
    </p:embeddedFont>
    <p:embeddedFont>
      <p:font typeface="Simplified Arabic" pitchFamily="18" charset="-78"/>
      <p:regular r:id="rId23"/>
      <p:bold r:id="rId24"/>
    </p:embeddedFont>
    <p:embeddedFont>
      <p:font typeface="MV Boli" pitchFamily="2" charset="0"/>
      <p:regular r:id="rId25"/>
    </p:embeddedFont>
    <p:embeddedFont>
      <p:font typeface="Calibri Light" pitchFamily="34" charset="0"/>
      <p:regular r:id="rId26"/>
      <p:italic r:id="rId27"/>
    </p:embeddedFont>
    <p:embeddedFont>
      <p:font typeface="Narkisim" pitchFamily="34" charset="-79"/>
      <p:regular r:id="rId28"/>
    </p:embeddedFont>
    <p:embeddedFont>
      <p:font typeface="Aharoni" pitchFamily="2" charset="-79"/>
      <p:bold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491" autoAdjust="0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-516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18706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Бюджет городского округа Кинель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788976"/>
            <a:ext cx="5390034" cy="1195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4400" b="1" dirty="0" err="1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</a:t>
            </a:r>
            <a:r>
              <a:rPr lang="en-US" sz="4400" b="1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implified Arabic" pitchFamily="18" charset="-78"/>
                <a:ea typeface="Nobile" pitchFamily="34" charset="-122"/>
                <a:cs typeface="Simplified Arabic" pitchFamily="18" charset="-78"/>
              </a:rPr>
              <a:t>2026-2028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4400" b="1" dirty="0">
                <a:solidFill>
                  <a:srgbClr val="405449"/>
                </a:solidFill>
                <a:latin typeface="MV Boli" pitchFamily="2" charset="0"/>
                <a:ea typeface="Nobile" pitchFamily="34" charset="-122"/>
                <a:cs typeface="MV Boli" pitchFamily="2" charset="0"/>
              </a:rPr>
              <a:t>годы</a:t>
            </a:r>
            <a:endParaRPr lang="en-US" sz="4400" b="1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2095972" cy="261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4591" y="827484"/>
            <a:ext cx="7337346" cy="600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Муниципальные программы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254591" y="1715691"/>
            <a:ext cx="3707725" cy="2482096"/>
          </a:xfrm>
          <a:prstGeom prst="roundRect">
            <a:avLst>
              <a:gd name="adj" fmla="val 6964"/>
            </a:avLst>
          </a:prstGeom>
          <a:solidFill>
            <a:srgbClr val="E8F3E8"/>
          </a:solidFill>
          <a:ln/>
        </p:spPr>
      </p:sp>
      <p:sp>
        <p:nvSpPr>
          <p:cNvPr id="5" name="Shape 2"/>
          <p:cNvSpPr/>
          <p:nvPr/>
        </p:nvSpPr>
        <p:spPr>
          <a:xfrm>
            <a:off x="6446639" y="1907738"/>
            <a:ext cx="576143" cy="576143"/>
          </a:xfrm>
          <a:prstGeom prst="roundRect">
            <a:avLst>
              <a:gd name="adj" fmla="val 15869473"/>
            </a:avLst>
          </a:prstGeom>
          <a:solidFill>
            <a:srgbClr val="4A644E"/>
          </a:solidFill>
          <a:ln/>
        </p:spPr>
      </p:sp>
      <p:sp>
        <p:nvSpPr>
          <p:cNvPr id="7" name="Text 3"/>
          <p:cNvSpPr/>
          <p:nvPr/>
        </p:nvSpPr>
        <p:spPr>
          <a:xfrm>
            <a:off x="6446639" y="2675930"/>
            <a:ext cx="3323630" cy="600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Комплексное благоустройство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6446639" y="3391376"/>
            <a:ext cx="3323630" cy="614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350191 тыс. руб. (28% программных расходов)</a:t>
            </a:r>
            <a:endParaRPr lang="en-US" sz="1500" dirty="0"/>
          </a:p>
        </p:txBody>
      </p:sp>
      <p:sp>
        <p:nvSpPr>
          <p:cNvPr id="9" name="Shape 5"/>
          <p:cNvSpPr/>
          <p:nvPr/>
        </p:nvSpPr>
        <p:spPr>
          <a:xfrm>
            <a:off x="10154364" y="1715691"/>
            <a:ext cx="3707844" cy="2482096"/>
          </a:xfrm>
          <a:prstGeom prst="roundRect">
            <a:avLst>
              <a:gd name="adj" fmla="val 6964"/>
            </a:avLst>
          </a:prstGeom>
          <a:solidFill>
            <a:srgbClr val="E8F3E8"/>
          </a:solidFill>
          <a:ln/>
        </p:spPr>
      </p:sp>
      <p:sp>
        <p:nvSpPr>
          <p:cNvPr id="10" name="Shape 6"/>
          <p:cNvSpPr/>
          <p:nvPr/>
        </p:nvSpPr>
        <p:spPr>
          <a:xfrm>
            <a:off x="10346412" y="1907738"/>
            <a:ext cx="576143" cy="576143"/>
          </a:xfrm>
          <a:prstGeom prst="roundRect">
            <a:avLst>
              <a:gd name="adj" fmla="val 15869473"/>
            </a:avLst>
          </a:prstGeom>
          <a:solidFill>
            <a:srgbClr val="4A644E"/>
          </a:solidFill>
          <a:ln/>
        </p:spPr>
      </p:sp>
      <p:sp>
        <p:nvSpPr>
          <p:cNvPr id="12" name="Text 7"/>
          <p:cNvSpPr/>
          <p:nvPr/>
        </p:nvSpPr>
        <p:spPr>
          <a:xfrm>
            <a:off x="10346412" y="2675930"/>
            <a:ext cx="2462570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Развитие культуры</a:t>
            </a:r>
            <a:endParaRPr lang="en-US" sz="1850" dirty="0"/>
          </a:p>
        </p:txBody>
      </p:sp>
      <p:sp>
        <p:nvSpPr>
          <p:cNvPr id="13" name="Text 8"/>
          <p:cNvSpPr/>
          <p:nvPr/>
        </p:nvSpPr>
        <p:spPr>
          <a:xfrm>
            <a:off x="10346412" y="3091220"/>
            <a:ext cx="3323749" cy="614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214633 тыс. руб. (17% программных расходов)</a:t>
            </a:r>
            <a:endParaRPr lang="en-US" sz="1500" dirty="0"/>
          </a:p>
        </p:txBody>
      </p:sp>
      <p:sp>
        <p:nvSpPr>
          <p:cNvPr id="14" name="Shape 9"/>
          <p:cNvSpPr/>
          <p:nvPr/>
        </p:nvSpPr>
        <p:spPr>
          <a:xfrm>
            <a:off x="6254591" y="4389834"/>
            <a:ext cx="7607618" cy="1874758"/>
          </a:xfrm>
          <a:prstGeom prst="roundRect">
            <a:avLst>
              <a:gd name="adj" fmla="val 9221"/>
            </a:avLst>
          </a:prstGeom>
          <a:solidFill>
            <a:srgbClr val="E8F3E8"/>
          </a:solidFill>
          <a:ln/>
        </p:spPr>
      </p:sp>
      <p:sp>
        <p:nvSpPr>
          <p:cNvPr id="15" name="Shape 10"/>
          <p:cNvSpPr/>
          <p:nvPr/>
        </p:nvSpPr>
        <p:spPr>
          <a:xfrm>
            <a:off x="6446639" y="4581882"/>
            <a:ext cx="576143" cy="576143"/>
          </a:xfrm>
          <a:prstGeom prst="roundRect">
            <a:avLst>
              <a:gd name="adj" fmla="val 15869473"/>
            </a:avLst>
          </a:prstGeom>
          <a:solidFill>
            <a:srgbClr val="4A644E"/>
          </a:solidFill>
          <a:ln/>
        </p:spPr>
      </p:sp>
      <p:sp>
        <p:nvSpPr>
          <p:cNvPr id="17" name="Text 11"/>
          <p:cNvSpPr/>
          <p:nvPr/>
        </p:nvSpPr>
        <p:spPr>
          <a:xfrm>
            <a:off x="6446639" y="5350073"/>
            <a:ext cx="500241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Инновационное развитие образования</a:t>
            </a:r>
            <a:endParaRPr lang="en-US" sz="1850" dirty="0"/>
          </a:p>
        </p:txBody>
      </p:sp>
      <p:sp>
        <p:nvSpPr>
          <p:cNvPr id="18" name="Text 12"/>
          <p:cNvSpPr/>
          <p:nvPr/>
        </p:nvSpPr>
        <p:spPr>
          <a:xfrm>
            <a:off x="6446639" y="5765363"/>
            <a:ext cx="7223522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169422 тыс. руб. (14% программных расходов)</a:t>
            </a:r>
            <a:endParaRPr lang="en-US" sz="1500" dirty="0"/>
          </a:p>
        </p:txBody>
      </p:sp>
      <p:sp>
        <p:nvSpPr>
          <p:cNvPr id="19" name="Text 13"/>
          <p:cNvSpPr/>
          <p:nvPr/>
        </p:nvSpPr>
        <p:spPr>
          <a:xfrm>
            <a:off x="6254591" y="6480572"/>
            <a:ext cx="7607618" cy="921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В 2026 году предусмотрено финансирование 27 муниципальных программ с общим объемом 1229055 тыс. рублей. Доля программных расходов составляет 73% от общего объема расходов.</a:t>
            </a:r>
            <a:endParaRPr lang="en-US" sz="2000" b="1" dirty="0">
              <a:latin typeface="+mj-lt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2236" y="657463"/>
            <a:ext cx="9160550" cy="579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Управление муниципальным долгом</a:t>
            </a:r>
            <a:endParaRPr lang="en-US" sz="3650" dirty="0"/>
          </a:p>
        </p:txBody>
      </p:sp>
      <p:sp>
        <p:nvSpPr>
          <p:cNvPr id="3" name="Shape 1"/>
          <p:cNvSpPr/>
          <p:nvPr/>
        </p:nvSpPr>
        <p:spPr>
          <a:xfrm>
            <a:off x="742236" y="3457218"/>
            <a:ext cx="13145929" cy="22860"/>
          </a:xfrm>
          <a:prstGeom prst="roundRect">
            <a:avLst>
              <a:gd name="adj" fmla="val 730656"/>
            </a:avLst>
          </a:prstGeom>
          <a:solidFill>
            <a:srgbClr val="CED9CE"/>
          </a:solidFill>
          <a:ln/>
        </p:spPr>
      </p:sp>
      <p:sp>
        <p:nvSpPr>
          <p:cNvPr id="4" name="Shape 2"/>
          <p:cNvSpPr/>
          <p:nvPr/>
        </p:nvSpPr>
        <p:spPr>
          <a:xfrm>
            <a:off x="3959185" y="2900541"/>
            <a:ext cx="22860" cy="556736"/>
          </a:xfrm>
          <a:prstGeom prst="roundRect">
            <a:avLst>
              <a:gd name="adj" fmla="val 730656"/>
            </a:avLst>
          </a:prstGeom>
          <a:solidFill>
            <a:srgbClr val="CED9CE"/>
          </a:solidFill>
          <a:ln/>
        </p:spPr>
      </p:sp>
      <p:sp>
        <p:nvSpPr>
          <p:cNvPr id="5" name="Shape 3"/>
          <p:cNvSpPr/>
          <p:nvPr/>
        </p:nvSpPr>
        <p:spPr>
          <a:xfrm>
            <a:off x="3761899" y="3248442"/>
            <a:ext cx="417552" cy="417552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</p:sp>
      <p:sp>
        <p:nvSpPr>
          <p:cNvPr id="6" name="Text 4"/>
          <p:cNvSpPr/>
          <p:nvPr/>
        </p:nvSpPr>
        <p:spPr>
          <a:xfrm>
            <a:off x="3831431" y="3283208"/>
            <a:ext cx="278368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150" dirty="0"/>
          </a:p>
        </p:txBody>
      </p:sp>
      <p:sp>
        <p:nvSpPr>
          <p:cNvPr id="7" name="Text 5"/>
          <p:cNvSpPr/>
          <p:nvPr/>
        </p:nvSpPr>
        <p:spPr>
          <a:xfrm>
            <a:off x="2810828" y="1608534"/>
            <a:ext cx="2319814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2026 год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927735" y="2009775"/>
            <a:ext cx="6085999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Погашение 30579 тыс. рублей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927735" y="2418040"/>
            <a:ext cx="6085999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Долг: 61102 тыс. рублей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7303651" y="3457158"/>
            <a:ext cx="22860" cy="556736"/>
          </a:xfrm>
          <a:prstGeom prst="roundRect">
            <a:avLst>
              <a:gd name="adj" fmla="val 730656"/>
            </a:avLst>
          </a:prstGeom>
          <a:solidFill>
            <a:srgbClr val="CED9CE"/>
          </a:solidFill>
          <a:ln/>
        </p:spPr>
      </p:sp>
      <p:sp>
        <p:nvSpPr>
          <p:cNvPr id="11" name="Shape 9"/>
          <p:cNvSpPr/>
          <p:nvPr/>
        </p:nvSpPr>
        <p:spPr>
          <a:xfrm>
            <a:off x="7106364" y="3248442"/>
            <a:ext cx="417552" cy="417552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</p:sp>
      <p:sp>
        <p:nvSpPr>
          <p:cNvPr id="12" name="Text 10"/>
          <p:cNvSpPr/>
          <p:nvPr/>
        </p:nvSpPr>
        <p:spPr>
          <a:xfrm>
            <a:off x="7175897" y="3283208"/>
            <a:ext cx="278368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150" dirty="0"/>
          </a:p>
        </p:txBody>
      </p:sp>
      <p:sp>
        <p:nvSpPr>
          <p:cNvPr id="13" name="Text 11"/>
          <p:cNvSpPr/>
          <p:nvPr/>
        </p:nvSpPr>
        <p:spPr>
          <a:xfrm>
            <a:off x="6155293" y="4199453"/>
            <a:ext cx="2319814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2027 год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4272201" y="4600694"/>
            <a:ext cx="6085999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Погашение 20223 тыс. рублей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4272201" y="5008959"/>
            <a:ext cx="6085999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Долг: 30523 тыс. рублей</a:t>
            </a:r>
            <a:endParaRPr lang="en-US" sz="1450" dirty="0"/>
          </a:p>
        </p:txBody>
      </p:sp>
      <p:sp>
        <p:nvSpPr>
          <p:cNvPr id="16" name="Shape 14"/>
          <p:cNvSpPr/>
          <p:nvPr/>
        </p:nvSpPr>
        <p:spPr>
          <a:xfrm>
            <a:off x="10648117" y="2900541"/>
            <a:ext cx="22860" cy="556736"/>
          </a:xfrm>
          <a:prstGeom prst="roundRect">
            <a:avLst>
              <a:gd name="adj" fmla="val 730656"/>
            </a:avLst>
          </a:prstGeom>
          <a:solidFill>
            <a:srgbClr val="CED9CE"/>
          </a:solidFill>
          <a:ln/>
        </p:spPr>
      </p:sp>
      <p:sp>
        <p:nvSpPr>
          <p:cNvPr id="17" name="Shape 15"/>
          <p:cNvSpPr/>
          <p:nvPr/>
        </p:nvSpPr>
        <p:spPr>
          <a:xfrm>
            <a:off x="10450830" y="3248442"/>
            <a:ext cx="417552" cy="417552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</p:sp>
      <p:sp>
        <p:nvSpPr>
          <p:cNvPr id="18" name="Text 16"/>
          <p:cNvSpPr/>
          <p:nvPr/>
        </p:nvSpPr>
        <p:spPr>
          <a:xfrm>
            <a:off x="10520362" y="3283208"/>
            <a:ext cx="278368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150" dirty="0"/>
          </a:p>
        </p:txBody>
      </p:sp>
      <p:sp>
        <p:nvSpPr>
          <p:cNvPr id="19" name="Text 17"/>
          <p:cNvSpPr/>
          <p:nvPr/>
        </p:nvSpPr>
        <p:spPr>
          <a:xfrm>
            <a:off x="9499759" y="1608534"/>
            <a:ext cx="2319814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2028 год</a:t>
            </a:r>
            <a:endParaRPr lang="en-US" sz="1800" dirty="0"/>
          </a:p>
        </p:txBody>
      </p:sp>
      <p:sp>
        <p:nvSpPr>
          <p:cNvPr id="20" name="Text 18"/>
          <p:cNvSpPr/>
          <p:nvPr/>
        </p:nvSpPr>
        <p:spPr>
          <a:xfrm>
            <a:off x="7616666" y="2009775"/>
            <a:ext cx="6085999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Погашение 10300 тыс. рублей</a:t>
            </a:r>
            <a:endParaRPr lang="en-US" sz="1450" dirty="0"/>
          </a:p>
        </p:txBody>
      </p:sp>
      <p:sp>
        <p:nvSpPr>
          <p:cNvPr id="21" name="Text 19"/>
          <p:cNvSpPr/>
          <p:nvPr/>
        </p:nvSpPr>
        <p:spPr>
          <a:xfrm>
            <a:off x="7616666" y="2418040"/>
            <a:ext cx="6085999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Долг: 10300 тыс. рублей</a:t>
            </a:r>
            <a:endParaRPr lang="en-US" sz="1450" dirty="0"/>
          </a:p>
        </p:txBody>
      </p:sp>
      <p:sp>
        <p:nvSpPr>
          <p:cNvPr id="22" name="Shape 20"/>
          <p:cNvSpPr/>
          <p:nvPr/>
        </p:nvSpPr>
        <p:spPr>
          <a:xfrm>
            <a:off x="742236" y="5607368"/>
            <a:ext cx="3506153" cy="231934"/>
          </a:xfrm>
          <a:prstGeom prst="roundRect">
            <a:avLst>
              <a:gd name="adj" fmla="val 72015"/>
            </a:avLst>
          </a:prstGeom>
          <a:solidFill>
            <a:srgbClr val="E8F3E8"/>
          </a:solidFill>
          <a:ln/>
        </p:spPr>
      </p:sp>
      <p:sp>
        <p:nvSpPr>
          <p:cNvPr id="23" name="Shape 21"/>
          <p:cNvSpPr/>
          <p:nvPr/>
        </p:nvSpPr>
        <p:spPr>
          <a:xfrm>
            <a:off x="742236" y="5607368"/>
            <a:ext cx="168235" cy="231934"/>
          </a:xfrm>
          <a:prstGeom prst="roundRect">
            <a:avLst>
              <a:gd name="adj" fmla="val 99283"/>
            </a:avLst>
          </a:prstGeom>
          <a:solidFill>
            <a:srgbClr val="438951"/>
          </a:solidFill>
          <a:ln/>
        </p:spPr>
      </p:sp>
      <p:sp>
        <p:nvSpPr>
          <p:cNvPr id="24" name="Text 22"/>
          <p:cNvSpPr/>
          <p:nvPr/>
        </p:nvSpPr>
        <p:spPr>
          <a:xfrm>
            <a:off x="4387572" y="5607368"/>
            <a:ext cx="581978" cy="231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4.8%</a:t>
            </a:r>
            <a:endParaRPr lang="en-US" sz="1800" dirty="0"/>
          </a:p>
        </p:txBody>
      </p:sp>
      <p:sp>
        <p:nvSpPr>
          <p:cNvPr id="25" name="Text 23"/>
          <p:cNvSpPr/>
          <p:nvPr/>
        </p:nvSpPr>
        <p:spPr>
          <a:xfrm>
            <a:off x="742236" y="6071235"/>
            <a:ext cx="2319814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2026 год</a:t>
            </a:r>
            <a:endParaRPr lang="en-US" sz="1800" dirty="0"/>
          </a:p>
        </p:txBody>
      </p:sp>
      <p:sp>
        <p:nvSpPr>
          <p:cNvPr id="26" name="Text 24"/>
          <p:cNvSpPr/>
          <p:nvPr/>
        </p:nvSpPr>
        <p:spPr>
          <a:xfrm>
            <a:off x="742236" y="6472476"/>
            <a:ext cx="4227314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Долговая нагрузка от собственных доходов</a:t>
            </a:r>
            <a:endParaRPr lang="en-US" sz="1450" dirty="0"/>
          </a:p>
        </p:txBody>
      </p:sp>
      <p:sp>
        <p:nvSpPr>
          <p:cNvPr id="27" name="Shape 25"/>
          <p:cNvSpPr/>
          <p:nvPr/>
        </p:nvSpPr>
        <p:spPr>
          <a:xfrm>
            <a:off x="5201483" y="5607368"/>
            <a:ext cx="3527822" cy="231934"/>
          </a:xfrm>
          <a:prstGeom prst="roundRect">
            <a:avLst>
              <a:gd name="adj" fmla="val 72015"/>
            </a:avLst>
          </a:prstGeom>
          <a:solidFill>
            <a:srgbClr val="E8F3E8"/>
          </a:solidFill>
          <a:ln/>
        </p:spPr>
      </p:sp>
      <p:sp>
        <p:nvSpPr>
          <p:cNvPr id="28" name="Shape 26"/>
          <p:cNvSpPr/>
          <p:nvPr/>
        </p:nvSpPr>
        <p:spPr>
          <a:xfrm>
            <a:off x="5201483" y="5607368"/>
            <a:ext cx="81082" cy="231934"/>
          </a:xfrm>
          <a:prstGeom prst="roundRect">
            <a:avLst>
              <a:gd name="adj" fmla="val 205999"/>
            </a:avLst>
          </a:prstGeom>
          <a:solidFill>
            <a:srgbClr val="438951"/>
          </a:solidFill>
          <a:ln/>
        </p:spPr>
      </p:sp>
      <p:sp>
        <p:nvSpPr>
          <p:cNvPr id="29" name="Text 27"/>
          <p:cNvSpPr/>
          <p:nvPr/>
        </p:nvSpPr>
        <p:spPr>
          <a:xfrm>
            <a:off x="8868489" y="5607368"/>
            <a:ext cx="560308" cy="231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2.3%</a:t>
            </a:r>
            <a:endParaRPr lang="en-US" sz="1800" dirty="0"/>
          </a:p>
        </p:txBody>
      </p:sp>
      <p:sp>
        <p:nvSpPr>
          <p:cNvPr id="30" name="Text 28"/>
          <p:cNvSpPr/>
          <p:nvPr/>
        </p:nvSpPr>
        <p:spPr>
          <a:xfrm>
            <a:off x="5201483" y="6071235"/>
            <a:ext cx="2319814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2027 год</a:t>
            </a:r>
            <a:endParaRPr lang="en-US" sz="1800" dirty="0"/>
          </a:p>
        </p:txBody>
      </p:sp>
      <p:sp>
        <p:nvSpPr>
          <p:cNvPr id="31" name="Text 29"/>
          <p:cNvSpPr/>
          <p:nvPr/>
        </p:nvSpPr>
        <p:spPr>
          <a:xfrm>
            <a:off x="5201483" y="6472476"/>
            <a:ext cx="4227314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Долговая нагрузка от собственных доходов</a:t>
            </a:r>
            <a:endParaRPr lang="en-US" sz="1450" dirty="0"/>
          </a:p>
        </p:txBody>
      </p:sp>
      <p:sp>
        <p:nvSpPr>
          <p:cNvPr id="32" name="Shape 30"/>
          <p:cNvSpPr/>
          <p:nvPr/>
        </p:nvSpPr>
        <p:spPr>
          <a:xfrm>
            <a:off x="9660731" y="5607368"/>
            <a:ext cx="3497818" cy="231934"/>
          </a:xfrm>
          <a:prstGeom prst="roundRect">
            <a:avLst>
              <a:gd name="adj" fmla="val 72015"/>
            </a:avLst>
          </a:prstGeom>
          <a:solidFill>
            <a:srgbClr val="E8F3E8"/>
          </a:solidFill>
          <a:ln/>
        </p:spPr>
      </p:sp>
      <p:sp>
        <p:nvSpPr>
          <p:cNvPr id="33" name="Shape 31"/>
          <p:cNvSpPr/>
          <p:nvPr/>
        </p:nvSpPr>
        <p:spPr>
          <a:xfrm>
            <a:off x="9660731" y="5607368"/>
            <a:ext cx="27980" cy="231934"/>
          </a:xfrm>
          <a:prstGeom prst="roundRect">
            <a:avLst>
              <a:gd name="adj" fmla="val 596955"/>
            </a:avLst>
          </a:prstGeom>
          <a:solidFill>
            <a:srgbClr val="438951"/>
          </a:solidFill>
          <a:ln/>
        </p:spPr>
      </p:sp>
      <p:sp>
        <p:nvSpPr>
          <p:cNvPr id="34" name="Text 32"/>
          <p:cNvSpPr/>
          <p:nvPr/>
        </p:nvSpPr>
        <p:spPr>
          <a:xfrm>
            <a:off x="13297733" y="5607368"/>
            <a:ext cx="590312" cy="231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0.8%</a:t>
            </a:r>
            <a:endParaRPr lang="en-US" sz="1800" dirty="0"/>
          </a:p>
        </p:txBody>
      </p:sp>
      <p:sp>
        <p:nvSpPr>
          <p:cNvPr id="35" name="Text 33"/>
          <p:cNvSpPr/>
          <p:nvPr/>
        </p:nvSpPr>
        <p:spPr>
          <a:xfrm>
            <a:off x="9660731" y="6071235"/>
            <a:ext cx="2319814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2028 год</a:t>
            </a:r>
            <a:endParaRPr lang="en-US" sz="1800" dirty="0"/>
          </a:p>
        </p:txBody>
      </p:sp>
      <p:sp>
        <p:nvSpPr>
          <p:cNvPr id="36" name="Text 34"/>
          <p:cNvSpPr/>
          <p:nvPr/>
        </p:nvSpPr>
        <p:spPr>
          <a:xfrm>
            <a:off x="9660731" y="6472476"/>
            <a:ext cx="4227314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Долговая нагрузка от собственных доходов</a:t>
            </a:r>
            <a:endParaRPr lang="en-US" sz="1450" dirty="0"/>
          </a:p>
        </p:txBody>
      </p:sp>
      <p:sp>
        <p:nvSpPr>
          <p:cNvPr id="37" name="Text 35"/>
          <p:cNvSpPr/>
          <p:nvPr/>
        </p:nvSpPr>
        <p:spPr>
          <a:xfrm>
            <a:off x="742236" y="6978134"/>
            <a:ext cx="13145929" cy="593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 2026-2028 годах не предусмотрено привлечение новых муниципальных заимствований. Весь объем муниципального долга представлен задолженностью по бюджетным кредитам.</a:t>
            </a:r>
            <a:endParaRPr lang="en-US" sz="145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0081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Динамика изменений расходов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338626"/>
            <a:ext cx="992267" cy="158007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25369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Рост расходов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470815" y="2966204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Социальная политика: +32951 тыс. руб.</a:t>
            </a: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7470815" y="3402806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Обслуживание долга: +274 тыс. руб.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918704"/>
            <a:ext cx="992267" cy="201668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70815" y="4117062"/>
            <a:ext cx="26100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Снижение расходов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7470815" y="4546283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ЖКХ: -92501 тыс. руб.</a:t>
            </a:r>
            <a:endParaRPr lang="en-US" sz="1550" dirty="0"/>
          </a:p>
        </p:txBody>
      </p:sp>
      <p:sp>
        <p:nvSpPr>
          <p:cNvPr id="11" name="Text 6"/>
          <p:cNvSpPr/>
          <p:nvPr/>
        </p:nvSpPr>
        <p:spPr>
          <a:xfrm>
            <a:off x="7470815" y="4982885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Национальная экономика: -58652 тыс. руб.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7470815" y="5419487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Охрана окружающей среды: -37315 тыс. руб.</a:t>
            </a:r>
            <a:endParaRPr lang="en-US" sz="1550" dirty="0"/>
          </a:p>
        </p:txBody>
      </p:sp>
      <p:sp>
        <p:nvSpPr>
          <p:cNvPr id="13" name="Text 8"/>
          <p:cNvSpPr/>
          <p:nvPr/>
        </p:nvSpPr>
        <p:spPr>
          <a:xfrm>
            <a:off x="6280190" y="6158627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Совокупный плановый объем расходов на обеспечение деятельности органов местного самоуправления и муниципальных учреждений в 2026 году составит 768584 тыс. рублей, что на 6% выше ожидаемых параметров 2025 года.</a:t>
            </a:r>
            <a:endParaRPr lang="en-US" b="1" dirty="0">
              <a:latin typeface="+mj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1243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Ключевые выводы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29351"/>
            <a:ext cx="6422231" cy="1506736"/>
          </a:xfrm>
          <a:prstGeom prst="roundRect">
            <a:avLst>
              <a:gd name="adj" fmla="val 1185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15008" y="2650569"/>
            <a:ext cx="366450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Сбалансированный бюджет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3079790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Профицит на весь период 2026-2028 годов позволит снизить долговую нагрузку с 4,8% до 0,8%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2429351"/>
            <a:ext cx="6422231" cy="1506736"/>
          </a:xfrm>
          <a:prstGeom prst="roundRect">
            <a:avLst>
              <a:gd name="adj" fmla="val 1185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35597" y="2650569"/>
            <a:ext cx="37790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Социальная направленность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35597" y="3079790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45% расходов направлено на социальные отрасли: образование, культуру, социальную политику и спорт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4134445"/>
            <a:ext cx="6422231" cy="1824276"/>
          </a:xfrm>
          <a:prstGeom prst="roundRect">
            <a:avLst>
              <a:gd name="adj" fmla="val 979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15008" y="4355663"/>
            <a:ext cx="28859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Программный подход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15008" y="4784884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73% расходов реализуется через 27 муниципальных программ, обеспечивая эффективное достижение </a:t>
            </a:r>
            <a:r>
              <a:rPr lang="en-US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целей</a:t>
            </a:r>
            <a:endParaRPr lang="en-US" dirty="0">
              <a:latin typeface="+mj-lt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414379" y="4134445"/>
            <a:ext cx="6422231" cy="1824276"/>
          </a:xfrm>
          <a:prstGeom prst="roundRect">
            <a:avLst>
              <a:gd name="adj" fmla="val 979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35597" y="4355663"/>
            <a:ext cx="26858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Повышение зарплат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35597" y="4784884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Сохранение целевых индикаторов по </a:t>
            </a:r>
            <a:r>
              <a:rPr lang="en-US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заработной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плате работников культуры и педагогов дополнительного образования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618196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Бюджет сформирован с учетом прогноза социально-экономического развития и направлен на реализацию указов Президента РФ и национальных </a:t>
            </a:r>
            <a:r>
              <a:rPr lang="en-US" b="1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целей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развития.</a:t>
            </a:r>
            <a:endParaRPr lang="en-US" sz="1550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5742" y="3270141"/>
            <a:ext cx="99213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200" b="1" spc="3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Спасибо за внимание!</a:t>
            </a:r>
            <a:endParaRPr lang="ru-RU" sz="7200" b="1" spc="3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24739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Основные параметры бюджета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361730"/>
            <a:ext cx="23533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 smtClean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1,72</a:t>
            </a:r>
            <a:r>
              <a:rPr lang="ru-RU" sz="5150" b="1" dirty="0" smtClean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0</a:t>
            </a:r>
            <a:endParaRPr lang="en-US" sz="5150" dirty="0"/>
          </a:p>
        </p:txBody>
      </p:sp>
      <p:sp>
        <p:nvSpPr>
          <p:cNvPr id="5" name="Text 2"/>
          <p:cNvSpPr/>
          <p:nvPr/>
        </p:nvSpPr>
        <p:spPr>
          <a:xfrm>
            <a:off x="6280190" y="4264700"/>
            <a:ext cx="23533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Млрд рублей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280190" y="4693920"/>
            <a:ext cx="23533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Доходы бюджета на 2026 год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8881586" y="3361730"/>
            <a:ext cx="23535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 smtClean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1,6</a:t>
            </a:r>
            <a:r>
              <a:rPr lang="ru-RU" sz="5150" b="1" dirty="0" smtClean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8</a:t>
            </a:r>
            <a:r>
              <a:rPr lang="en-US" sz="5150" b="1" dirty="0" smtClean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9</a:t>
            </a:r>
            <a:endParaRPr lang="en-US" sz="5150" dirty="0"/>
          </a:p>
        </p:txBody>
      </p:sp>
      <p:sp>
        <p:nvSpPr>
          <p:cNvPr id="8" name="Text 5"/>
          <p:cNvSpPr/>
          <p:nvPr/>
        </p:nvSpPr>
        <p:spPr>
          <a:xfrm>
            <a:off x="8881586" y="4264700"/>
            <a:ext cx="23535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Млрд рублей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8881586" y="4693920"/>
            <a:ext cx="23535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Расходы бюджета на 2026 год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1483102" y="3361730"/>
            <a:ext cx="23533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 smtClean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30,</a:t>
            </a:r>
            <a:r>
              <a:rPr lang="ru-RU" sz="5150" b="1" dirty="0" smtClean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579</a:t>
            </a:r>
            <a:endParaRPr lang="en-US" sz="5150" dirty="0"/>
          </a:p>
        </p:txBody>
      </p:sp>
      <p:sp>
        <p:nvSpPr>
          <p:cNvPr id="11" name="Text 8"/>
          <p:cNvSpPr/>
          <p:nvPr/>
        </p:nvSpPr>
        <p:spPr>
          <a:xfrm>
            <a:off x="11483102" y="4264700"/>
            <a:ext cx="23533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Млн рублей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1483102" y="4693920"/>
            <a:ext cx="23533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Профицит бюджета в 2026 году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6280190" y="5552242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Бюджет запланирован с профицитом на весь период 2026-2028 годов. Профицит будет направлен на погашение ранее привлеченных заимствовани</a:t>
            </a:r>
            <a:r>
              <a:rPr lang="en-US" b="1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й</a:t>
            </a: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что позволит снизить долговую нагрузку округа.</a:t>
            </a:r>
            <a:endParaRPr lang="en-US" sz="1550" b="1" dirty="0"/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4072" y="389691"/>
            <a:ext cx="5463302" cy="4429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Динамика бюджета по годам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844" y="1303323"/>
            <a:ext cx="11228865" cy="5934385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145876" y="7671661"/>
            <a:ext cx="141684" cy="141684"/>
          </a:xfrm>
          <a:prstGeom prst="roundRect">
            <a:avLst>
              <a:gd name="adj" fmla="val 12908"/>
            </a:avLst>
          </a:prstGeom>
          <a:solidFill>
            <a:srgbClr val="19331E"/>
          </a:solidFill>
          <a:ln/>
        </p:spPr>
      </p:sp>
      <p:sp>
        <p:nvSpPr>
          <p:cNvPr id="5" name="Text 2"/>
          <p:cNvSpPr/>
          <p:nvPr/>
        </p:nvSpPr>
        <p:spPr>
          <a:xfrm>
            <a:off x="4797980" y="7671661"/>
            <a:ext cx="332184" cy="141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2026</a:t>
            </a:r>
            <a:endParaRPr lang="en-US" dirty="0"/>
          </a:p>
        </p:txBody>
      </p:sp>
      <p:sp>
        <p:nvSpPr>
          <p:cNvPr id="6" name="Shape 3"/>
          <p:cNvSpPr/>
          <p:nvPr/>
        </p:nvSpPr>
        <p:spPr>
          <a:xfrm>
            <a:off x="7051477" y="7671661"/>
            <a:ext cx="141684" cy="141684"/>
          </a:xfrm>
          <a:prstGeom prst="roundRect">
            <a:avLst>
              <a:gd name="adj" fmla="val 12908"/>
            </a:avLst>
          </a:prstGeom>
          <a:solidFill>
            <a:srgbClr val="2B5834"/>
          </a:solidFill>
          <a:ln/>
        </p:spPr>
      </p:sp>
      <p:sp>
        <p:nvSpPr>
          <p:cNvPr id="7" name="Text 4"/>
          <p:cNvSpPr/>
          <p:nvPr/>
        </p:nvSpPr>
        <p:spPr>
          <a:xfrm>
            <a:off x="7834783" y="7671661"/>
            <a:ext cx="324683" cy="141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2027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9358777" y="7671661"/>
            <a:ext cx="141684" cy="141684"/>
          </a:xfrm>
          <a:prstGeom prst="roundRect">
            <a:avLst>
              <a:gd name="adj" fmla="val 12908"/>
            </a:avLst>
          </a:prstGeom>
          <a:solidFill>
            <a:srgbClr val="3D7C4A"/>
          </a:solidFill>
          <a:ln/>
        </p:spPr>
      </p:sp>
      <p:sp>
        <p:nvSpPr>
          <p:cNvPr id="9" name="Text 6"/>
          <p:cNvSpPr/>
          <p:nvPr/>
        </p:nvSpPr>
        <p:spPr>
          <a:xfrm>
            <a:off x="10093761" y="7671661"/>
            <a:ext cx="333613" cy="141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2028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566857" y="8833485"/>
            <a:ext cx="13496687" cy="226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Параметры условно утвержденных расходов соответствуют Бюджетному кодексу Российской Федерации: на 2027 год – 32250 тыс. рублей, на 2028 год – 57040 тыс. рублей.</a:t>
            </a:r>
            <a:endParaRPr lang="en-US" sz="1100" dirty="0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14016" y="3470077"/>
            <a:ext cx="742259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Структура доходов бюджета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1691759" y="4586168"/>
            <a:ext cx="538138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Налоговые и неналоговые доходы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15659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2026 год – 932336 тыс. </a:t>
            </a:r>
            <a:r>
              <a:rPr lang="en-US" sz="1550" dirty="0" err="1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руб</a:t>
            </a:r>
            <a:r>
              <a:rPr lang="ru-RU" sz="15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554355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2027 год – 977426 тыс. </a:t>
            </a:r>
            <a:r>
              <a:rPr lang="en-US" sz="1550" dirty="0" err="1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руб</a:t>
            </a:r>
            <a:r>
              <a:rPr lang="ru-RU" sz="15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593050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2028 год – 1027642 тыс. </a:t>
            </a:r>
            <a:r>
              <a:rPr lang="en-US" sz="1550" dirty="0" err="1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руб</a:t>
            </a:r>
            <a:r>
              <a:rPr lang="ru-RU" sz="15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6426637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Основными источниками доходов остаются налог на доходы физических лиц и налоги на имущество.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9285327" y="4586168"/>
            <a:ext cx="455890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Безвозмездные поступления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7564874" y="515659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2026 год – 787913 тыс. </a:t>
            </a:r>
            <a:r>
              <a:rPr lang="en-US" sz="1550" dirty="0" err="1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руб</a:t>
            </a:r>
            <a:r>
              <a:rPr lang="ru-RU" sz="15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7564874" y="554355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2027 год – 604873 тыс. </a:t>
            </a:r>
            <a:r>
              <a:rPr lang="en-US" sz="1550" dirty="0" err="1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руб</a:t>
            </a:r>
            <a:r>
              <a:rPr lang="ru-RU" sz="15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7564874" y="593050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2028 год – 540252 тыс. </a:t>
            </a:r>
            <a:r>
              <a:rPr lang="en-US" sz="1550" dirty="0" err="1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руб</a:t>
            </a:r>
            <a:r>
              <a:rPr lang="ru-RU" sz="15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564874" y="6426637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Включают дотации, субсидии, субвенции и межбюджетные трансферты из областного бюджета.</a:t>
            </a:r>
            <a:endParaRPr lang="en-US" sz="1550" dirty="0"/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75698"/>
            <a:ext cx="1031093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Безвозмездные поступления 2026 года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792611"/>
            <a:ext cx="6422231" cy="1143476"/>
          </a:xfrm>
          <a:prstGeom prst="roundRect">
            <a:avLst>
              <a:gd name="adj" fmla="val 15621"/>
            </a:avLst>
          </a:prstGeom>
          <a:solidFill>
            <a:srgbClr val="438951"/>
          </a:solidFill>
          <a:ln/>
        </p:spPr>
      </p:sp>
      <p:sp>
        <p:nvSpPr>
          <p:cNvPr id="4" name="Text 2"/>
          <p:cNvSpPr/>
          <p:nvPr/>
        </p:nvSpPr>
        <p:spPr>
          <a:xfrm>
            <a:off x="992148" y="2990969"/>
            <a:ext cx="35421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Дотации</a:t>
            </a:r>
            <a:r>
              <a:rPr lang="en-US" sz="19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на </a:t>
            </a:r>
            <a:r>
              <a:rPr lang="en-US" sz="24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выравнивание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992148" y="3420189"/>
            <a:ext cx="60255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ea typeface="Nobile" pitchFamily="34" charset="-122"/>
                <a:cs typeface="Narkisim" pitchFamily="34" charset="-79"/>
              </a:rPr>
              <a:t>222519 тыс. </a:t>
            </a:r>
            <a:r>
              <a:rPr lang="ru-RU" dirty="0" smtClean="0">
                <a:solidFill>
                  <a:srgbClr val="FFFFFF"/>
                </a:solidFill>
                <a:latin typeface="Calibri" pitchFamily="34" charset="0"/>
                <a:ea typeface="Nobile" pitchFamily="34" charset="-122"/>
                <a:cs typeface="Narkisim" pitchFamily="34" charset="-79"/>
              </a:rPr>
              <a:t>рублей</a:t>
            </a:r>
            <a:endParaRPr lang="en-US" dirty="0">
              <a:latin typeface="Calibri" pitchFamily="34" charset="0"/>
              <a:cs typeface="Narkisim" pitchFamily="34" charset="-79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414379" y="2792611"/>
            <a:ext cx="6422231" cy="1143476"/>
          </a:xfrm>
          <a:prstGeom prst="roundRect">
            <a:avLst>
              <a:gd name="adj" fmla="val 15621"/>
            </a:avLst>
          </a:prstGeom>
          <a:solidFill>
            <a:srgbClr val="438951"/>
          </a:solidFill>
          <a:ln/>
        </p:spPr>
      </p:sp>
      <p:sp>
        <p:nvSpPr>
          <p:cNvPr id="7" name="Text 5"/>
          <p:cNvSpPr/>
          <p:nvPr/>
        </p:nvSpPr>
        <p:spPr>
          <a:xfrm>
            <a:off x="7612737" y="2990969"/>
            <a:ext cx="430149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Дотации на сбалансированность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7612737" y="3420189"/>
            <a:ext cx="60255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102262</a:t>
            </a: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тыс. 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  <a:ea typeface="Nobile" pitchFamily="34" charset="-122"/>
                <a:cs typeface="Narkisim" pitchFamily="34" charset="-79"/>
              </a:rPr>
              <a:t>рублей</a:t>
            </a:r>
          </a:p>
        </p:txBody>
      </p:sp>
      <p:sp>
        <p:nvSpPr>
          <p:cNvPr id="9" name="Shape 7"/>
          <p:cNvSpPr/>
          <p:nvPr/>
        </p:nvSpPr>
        <p:spPr>
          <a:xfrm>
            <a:off x="793790" y="4134445"/>
            <a:ext cx="6422231" cy="1143476"/>
          </a:xfrm>
          <a:prstGeom prst="roundRect">
            <a:avLst>
              <a:gd name="adj" fmla="val 15621"/>
            </a:avLst>
          </a:prstGeom>
          <a:solidFill>
            <a:srgbClr val="438951"/>
          </a:solidFill>
          <a:ln/>
        </p:spPr>
      </p:sp>
      <p:sp>
        <p:nvSpPr>
          <p:cNvPr id="10" name="Text 8"/>
          <p:cNvSpPr/>
          <p:nvPr/>
        </p:nvSpPr>
        <p:spPr>
          <a:xfrm>
            <a:off x="992148" y="43328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Субсидии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992148" y="4762024"/>
            <a:ext cx="60255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ea typeface="Nobile" pitchFamily="34" charset="-122"/>
                <a:cs typeface="Narkisim" pitchFamily="34" charset="-79"/>
              </a:rPr>
              <a:t>287455</a:t>
            </a: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тыс. 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  <a:ea typeface="Nobile" pitchFamily="34" charset="-122"/>
                <a:cs typeface="Narkisim" pitchFamily="34" charset="-79"/>
              </a:rPr>
              <a:t>рублей</a:t>
            </a:r>
          </a:p>
        </p:txBody>
      </p:sp>
      <p:sp>
        <p:nvSpPr>
          <p:cNvPr id="12" name="Shape 10"/>
          <p:cNvSpPr/>
          <p:nvPr/>
        </p:nvSpPr>
        <p:spPr>
          <a:xfrm>
            <a:off x="7414379" y="4134445"/>
            <a:ext cx="6422231" cy="1143476"/>
          </a:xfrm>
          <a:prstGeom prst="roundRect">
            <a:avLst>
              <a:gd name="adj" fmla="val 15621"/>
            </a:avLst>
          </a:prstGeom>
          <a:solidFill>
            <a:srgbClr val="438951"/>
          </a:solidFill>
          <a:ln/>
        </p:spPr>
      </p:sp>
      <p:sp>
        <p:nvSpPr>
          <p:cNvPr id="13" name="Text 11"/>
          <p:cNvSpPr/>
          <p:nvPr/>
        </p:nvSpPr>
        <p:spPr>
          <a:xfrm>
            <a:off x="7612737" y="43328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Субвенции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7612737" y="4762024"/>
            <a:ext cx="60255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150127</a:t>
            </a: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тыс. 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  <a:ea typeface="Nobile" pitchFamily="34" charset="-122"/>
                <a:cs typeface="Narkisim" pitchFamily="34" charset="-79"/>
              </a:rPr>
              <a:t>рублей</a:t>
            </a:r>
          </a:p>
        </p:txBody>
      </p:sp>
      <p:sp>
        <p:nvSpPr>
          <p:cNvPr id="15" name="Text 13"/>
          <p:cNvSpPr/>
          <p:nvPr/>
        </p:nvSpPr>
        <p:spPr>
          <a:xfrm>
            <a:off x="793790" y="5501164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Дополнительно предусмотрены межбюджетные трансферты в размере 25550 тыс. </a:t>
            </a:r>
            <a:r>
              <a:rPr lang="en-US" dirty="0">
                <a:solidFill>
                  <a:srgbClr val="405449"/>
                </a:solidFill>
                <a:latin typeface="Calibri" pitchFamily="34" charset="0"/>
                <a:ea typeface="Nobile" pitchFamily="34" charset="-122"/>
                <a:cs typeface="Nobile" pitchFamily="34" charset="-120"/>
              </a:rPr>
              <a:t>рублей</a:t>
            </a: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Дотация на поддержку мер по обеспечению сбалансированности бюджета запланирована с учетом выполнения показателей социально-экономического развития.</a:t>
            </a:r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34753"/>
            <a:ext cx="579739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Приоритеты расходов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5166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165991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310890"/>
            <a:ext cx="413575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Реализация указов Президента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74011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Calibri" pitchFamily="34" charset="0"/>
                <a:ea typeface="Nobile" pitchFamily="34" charset="-122"/>
                <a:cs typeface="Nobile" pitchFamily="34" charset="-120"/>
              </a:rPr>
              <a:t>Исполнение указов 2012 и 2018 годов, достижение национальных целей развития Российской Федерации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414379" y="285166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3165991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9" name="Text 7"/>
          <p:cNvSpPr/>
          <p:nvPr/>
        </p:nvSpPr>
        <p:spPr>
          <a:xfrm>
            <a:off x="7414379" y="3310890"/>
            <a:ext cx="36044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Социальные обязательства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414379" y="374011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Обеспечение в полном объеме публичных нормативных обязательств и мер социальной поддержки населения</a:t>
            </a: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793790" y="472237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5036701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3" name="Text 11"/>
          <p:cNvSpPr/>
          <p:nvPr/>
        </p:nvSpPr>
        <p:spPr>
          <a:xfrm>
            <a:off x="793790" y="51816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Заработная плата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93790" y="561082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Выплата заработной платы </a:t>
            </a:r>
            <a:r>
              <a:rPr lang="en-US" dirty="0" err="1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работникам</a:t>
            </a:r>
            <a:r>
              <a:rPr lang="en-US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 </a:t>
            </a:r>
            <a:r>
              <a:rPr lang="en-US" dirty="0" err="1" smtClean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бюджетно</a:t>
            </a:r>
            <a:r>
              <a:rPr lang="ru-RU" dirty="0" err="1" smtClean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й</a:t>
            </a:r>
            <a:r>
              <a:rPr lang="en-US" dirty="0" smtClean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 </a:t>
            </a:r>
            <a:r>
              <a:rPr lang="en-US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сферы с сохранением целевых индикаторов</a:t>
            </a: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7414379" y="472237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414379" y="5036701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7" name="Text 15"/>
          <p:cNvSpPr/>
          <p:nvPr/>
        </p:nvSpPr>
        <p:spPr>
          <a:xfrm>
            <a:off x="7414379" y="5181600"/>
            <a:ext cx="37790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Социальная направленность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414379" y="561082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Сохранение социальной направленности бюджета при оптимизации расходов</a:t>
            </a:r>
            <a:endParaRPr lang="en-US" dirty="0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36965"/>
            <a:ext cx="1041320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Финансирование социальных отраслей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664256" y="3743801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45%</a:t>
            </a:r>
            <a:endParaRPr lang="en-US" sz="3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365" y="2503408"/>
            <a:ext cx="2977039" cy="297703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00376" y="5728335"/>
            <a:ext cx="35688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Доля социальных расходов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6157555"/>
            <a:ext cx="41821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764539 тыс. рублей на образование, культуру, социальную политику и спорт</a:t>
            </a:r>
            <a:endParaRPr lang="en-US" dirty="0">
              <a:latin typeface="+mj-lt"/>
            </a:endParaRPr>
          </a:p>
        </p:txBody>
      </p:sp>
      <p:sp>
        <p:nvSpPr>
          <p:cNvPr id="7" name="Text 4"/>
          <p:cNvSpPr/>
          <p:nvPr/>
        </p:nvSpPr>
        <p:spPr>
          <a:xfrm>
            <a:off x="6094452" y="3743801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3%</a:t>
            </a:r>
            <a:endParaRPr lang="en-US" sz="39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562" y="2503408"/>
            <a:ext cx="2977039" cy="297703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763578" y="5728335"/>
            <a:ext cx="31031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Социальная поддержка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223986" y="6157555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53656 тыс. рублей на поддержку незащищенных слоев населения</a:t>
            </a:r>
            <a:endParaRPr lang="en-US" dirty="0">
              <a:latin typeface="+mj-lt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0524768" y="3743801"/>
            <a:ext cx="2441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27%</a:t>
            </a:r>
            <a:endParaRPr lang="en-US" sz="39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6877" y="2503408"/>
            <a:ext cx="2977039" cy="297703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412730" y="5728335"/>
            <a:ext cx="26653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Областные средства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9654302" y="6157555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297095 тыс. рублей из областного бюджета на социальные отрасли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2807"/>
            <a:ext cx="808041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Повышение заработной платы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618899"/>
            <a:ext cx="327505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Работники культуры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189327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Достижение 95% уровня целевых показателей средней заработной платы при значении среднемесячного дохода от трудовой деятельности по Самарской области.</a:t>
            </a:r>
            <a:endParaRPr lang="en-US" dirty="0">
              <a:latin typeface="+mj-lt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32054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2025 год – 60202 </a:t>
            </a:r>
            <a:r>
              <a:rPr lang="en-US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рубля</a:t>
            </a:r>
            <a:endParaRPr lang="en-US" dirty="0">
              <a:latin typeface="+mj-lt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70749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2026 год – 65854 </a:t>
            </a:r>
            <a:r>
              <a:rPr lang="en-US" sz="1550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рубля</a:t>
            </a:r>
            <a:endParaRPr lang="en-US" sz="1550" dirty="0">
              <a:latin typeface="+mj-lt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509444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2027 год – 70414 </a:t>
            </a:r>
            <a:r>
              <a:rPr lang="en-US" sz="1550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рублей</a:t>
            </a:r>
            <a:endParaRPr lang="en-US" sz="1550" dirty="0">
              <a:latin typeface="+mj-lt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548139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2028 год – 75060 </a:t>
            </a:r>
            <a:r>
              <a:rPr lang="en-US" sz="1550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рублей</a:t>
            </a:r>
            <a:endParaRPr lang="en-US" sz="1550" dirty="0">
              <a:latin typeface="+mj-lt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64874" y="2618899"/>
            <a:ext cx="429077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Педагоги доп. образования</a:t>
            </a:r>
            <a:endParaRPr lang="en-US" sz="2300" dirty="0"/>
          </a:p>
        </p:txBody>
      </p:sp>
      <p:sp>
        <p:nvSpPr>
          <p:cNvPr id="10" name="Text 8"/>
          <p:cNvSpPr/>
          <p:nvPr/>
        </p:nvSpPr>
        <p:spPr>
          <a:xfrm>
            <a:off x="7564874" y="3189327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Достижение значения прогнозной среднемесячной заработной платы учителей в Самарской области.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564874" y="400300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2025 год – 64954 </a:t>
            </a:r>
            <a:r>
              <a:rPr lang="en-US" sz="1550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рубля</a:t>
            </a:r>
            <a:endParaRPr lang="en-US" sz="1550" dirty="0">
              <a:latin typeface="+mj-lt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564874" y="438995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2026 год – 71053 </a:t>
            </a:r>
            <a:r>
              <a:rPr lang="en-US" sz="1550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рубля</a:t>
            </a:r>
            <a:endParaRPr lang="en-US" sz="1550" dirty="0">
              <a:latin typeface="+mj-lt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564874" y="477690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2027 </a:t>
            </a:r>
            <a:r>
              <a:rPr lang="en-US" sz="1550" dirty="0" err="1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год</a:t>
            </a:r>
            <a:r>
              <a:rPr lang="en-US" sz="15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– 75973 </a:t>
            </a:r>
            <a:r>
              <a:rPr lang="en-US" sz="1550" dirty="0" err="1" smtClean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рубля</a:t>
            </a:r>
            <a:endParaRPr lang="en-US" sz="1550" dirty="0">
              <a:latin typeface="+mj-lt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564874" y="516386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2028 год – 80985 </a:t>
            </a:r>
            <a:r>
              <a:rPr lang="en-US" sz="1550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рублей</a:t>
            </a:r>
            <a:endParaRPr lang="en-US" sz="1550" dirty="0">
              <a:latin typeface="+mj-lt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3790" y="609159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+mj-lt"/>
                <a:ea typeface="Nobile" pitchFamily="34" charset="-122"/>
                <a:cs typeface="Nobile" pitchFamily="34" charset="-120"/>
              </a:rPr>
              <a:t>С 1 января 2026 года предусмотрено доведение заработной платы низкооплачиваемых категорий работников до минимального размера оплаты труда 27093 рубля (рост к уровню 2025 года на 20,7%).</a:t>
            </a:r>
            <a:endParaRPr lang="en-US" sz="2400" b="1" dirty="0">
              <a:latin typeface="+mj-lt"/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chemeClr val="accent6">
            <a:lumMod val="20000"/>
            <a:lumOff val="8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21790" y="6090834"/>
            <a:ext cx="8596415" cy="1082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5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Структура расходов по разделам</a:t>
            </a:r>
            <a:endParaRPr lang="en-US" sz="5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688" y="407313"/>
            <a:ext cx="11159308" cy="5977989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8772041" y="2095706"/>
            <a:ext cx="148114" cy="148114"/>
          </a:xfrm>
          <a:prstGeom prst="roundRect">
            <a:avLst>
              <a:gd name="adj" fmla="val 12347"/>
            </a:avLst>
          </a:prstGeom>
          <a:solidFill>
            <a:srgbClr val="19331E"/>
          </a:solidFill>
          <a:ln/>
        </p:spPr>
      </p:sp>
      <p:sp>
        <p:nvSpPr>
          <p:cNvPr id="5" name="Text 2"/>
          <p:cNvSpPr/>
          <p:nvPr/>
        </p:nvSpPr>
        <p:spPr>
          <a:xfrm>
            <a:off x="9167575" y="2169763"/>
            <a:ext cx="980122" cy="148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Образование</a:t>
            </a:r>
            <a:endParaRPr lang="en-US" dirty="0"/>
          </a:p>
        </p:txBody>
      </p:sp>
      <p:sp>
        <p:nvSpPr>
          <p:cNvPr id="6" name="Shape 3"/>
          <p:cNvSpPr/>
          <p:nvPr/>
        </p:nvSpPr>
        <p:spPr>
          <a:xfrm>
            <a:off x="8920155" y="3704095"/>
            <a:ext cx="148114" cy="148114"/>
          </a:xfrm>
          <a:prstGeom prst="roundRect">
            <a:avLst>
              <a:gd name="adj" fmla="val 12347"/>
            </a:avLst>
          </a:prstGeom>
          <a:solidFill>
            <a:srgbClr val="2C5A35"/>
          </a:solidFill>
          <a:ln/>
        </p:spPr>
      </p:sp>
      <p:sp>
        <p:nvSpPr>
          <p:cNvPr id="7" name="Text 4"/>
          <p:cNvSpPr/>
          <p:nvPr/>
        </p:nvSpPr>
        <p:spPr>
          <a:xfrm>
            <a:off x="9288780" y="3704095"/>
            <a:ext cx="344805" cy="148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ЖКХ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4200154" y="4394650"/>
            <a:ext cx="148114" cy="148114"/>
          </a:xfrm>
          <a:prstGeom prst="roundRect">
            <a:avLst>
              <a:gd name="adj" fmla="val 12347"/>
            </a:avLst>
          </a:prstGeom>
          <a:solidFill>
            <a:srgbClr val="3F814C"/>
          </a:solidFill>
          <a:ln/>
        </p:spPr>
      </p:sp>
      <p:sp>
        <p:nvSpPr>
          <p:cNvPr id="9" name="Text 6"/>
          <p:cNvSpPr/>
          <p:nvPr/>
        </p:nvSpPr>
        <p:spPr>
          <a:xfrm>
            <a:off x="2677770" y="4847535"/>
            <a:ext cx="3044768" cy="905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Общегосударственные вопросы</a:t>
            </a: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3291827" y="2409106"/>
            <a:ext cx="148114" cy="148114"/>
          </a:xfrm>
          <a:prstGeom prst="roundRect">
            <a:avLst>
              <a:gd name="adj" fmla="val 12347"/>
            </a:avLst>
          </a:prstGeom>
          <a:solidFill>
            <a:srgbClr val="52A863"/>
          </a:solidFill>
          <a:ln/>
        </p:spPr>
      </p:sp>
      <p:sp>
        <p:nvSpPr>
          <p:cNvPr id="11" name="Text 8"/>
          <p:cNvSpPr/>
          <p:nvPr/>
        </p:nvSpPr>
        <p:spPr>
          <a:xfrm>
            <a:off x="2677770" y="2853448"/>
            <a:ext cx="1688425" cy="148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Социальная политика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4126097" y="1417215"/>
            <a:ext cx="148114" cy="148114"/>
          </a:xfrm>
          <a:prstGeom prst="roundRect">
            <a:avLst>
              <a:gd name="adj" fmla="val 12347"/>
            </a:avLst>
          </a:prstGeom>
          <a:solidFill>
            <a:srgbClr val="77BD85"/>
          </a:solidFill>
          <a:ln/>
        </p:spPr>
      </p:sp>
      <p:sp>
        <p:nvSpPr>
          <p:cNvPr id="13" name="Text 10"/>
          <p:cNvSpPr/>
          <p:nvPr/>
        </p:nvSpPr>
        <p:spPr>
          <a:xfrm>
            <a:off x="4274211" y="1565329"/>
            <a:ext cx="706041" cy="148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Культура</a:t>
            </a:r>
            <a:endParaRPr lang="en-US" dirty="0"/>
          </a:p>
        </p:txBody>
      </p:sp>
      <p:sp>
        <p:nvSpPr>
          <p:cNvPr id="14" name="Shape 11"/>
          <p:cNvSpPr/>
          <p:nvPr/>
        </p:nvSpPr>
        <p:spPr>
          <a:xfrm>
            <a:off x="5434732" y="870228"/>
            <a:ext cx="148114" cy="148114"/>
          </a:xfrm>
          <a:prstGeom prst="roundRect">
            <a:avLst>
              <a:gd name="adj" fmla="val 12347"/>
            </a:avLst>
          </a:prstGeom>
          <a:solidFill>
            <a:srgbClr val="9ED0A8"/>
          </a:solidFill>
          <a:ln/>
        </p:spPr>
      </p:sp>
      <p:sp>
        <p:nvSpPr>
          <p:cNvPr id="15" name="Text 12"/>
          <p:cNvSpPr/>
          <p:nvPr/>
        </p:nvSpPr>
        <p:spPr>
          <a:xfrm>
            <a:off x="5654773" y="635431"/>
            <a:ext cx="1904762" cy="531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Национальная экономика</a:t>
            </a:r>
            <a:endParaRPr lang="en-US" dirty="0"/>
          </a:p>
        </p:txBody>
      </p:sp>
      <p:sp>
        <p:nvSpPr>
          <p:cNvPr id="16" name="Text 13"/>
          <p:cNvSpPr/>
          <p:nvPr/>
        </p:nvSpPr>
        <p:spPr>
          <a:xfrm>
            <a:off x="592455" y="8862417"/>
            <a:ext cx="13445490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Общий объем расходов на 2026 год составляет 1689670 тыс. рублей, что на 11% ниже сопоставимых расходов 2025 года.</a:t>
            </a:r>
            <a:endParaRPr lang="en-US" sz="115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439941" y="7173681"/>
            <a:ext cx="73152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Общий объем расходов на 2026 год составляет 1689670 тыс. рублей, что на 11% ниже сопоставимых расходов 2025 года.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857</Words>
  <Application>Microsoft Office PowerPoint</Application>
  <PresentationFormat>Произвольный</PresentationFormat>
  <Paragraphs>149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</vt:lpstr>
      <vt:lpstr>Fraunces Extra Bold</vt:lpstr>
      <vt:lpstr>Calibri</vt:lpstr>
      <vt:lpstr>Nobile</vt:lpstr>
      <vt:lpstr>Simplified Arabic</vt:lpstr>
      <vt:lpstr>MV Boli</vt:lpstr>
      <vt:lpstr>Calibri Light</vt:lpstr>
      <vt:lpstr>Narkisim</vt:lpstr>
      <vt:lpstr>Fraunces Light</vt:lpstr>
      <vt:lpstr>Aharoni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finochef</dc:creator>
  <cp:lastModifiedBy>finochef</cp:lastModifiedBy>
  <cp:revision>33</cp:revision>
  <dcterms:created xsi:type="dcterms:W3CDTF">2025-11-05T08:52:58Z</dcterms:created>
  <dcterms:modified xsi:type="dcterms:W3CDTF">2025-11-20T07:52:30Z</dcterms:modified>
</cp:coreProperties>
</file>